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6" r:id="rId1"/>
  </p:sldMasterIdLst>
  <p:notesMasterIdLst>
    <p:notesMasterId r:id="rId20"/>
  </p:notesMasterIdLst>
  <p:sldIdLst>
    <p:sldId id="256" r:id="rId2"/>
    <p:sldId id="258" r:id="rId3"/>
    <p:sldId id="278" r:id="rId4"/>
    <p:sldId id="268" r:id="rId5"/>
    <p:sldId id="279" r:id="rId6"/>
    <p:sldId id="294" r:id="rId7"/>
    <p:sldId id="295" r:id="rId8"/>
    <p:sldId id="269" r:id="rId9"/>
    <p:sldId id="280" r:id="rId10"/>
    <p:sldId id="299" r:id="rId11"/>
    <p:sldId id="306" r:id="rId12"/>
    <p:sldId id="301" r:id="rId13"/>
    <p:sldId id="270" r:id="rId14"/>
    <p:sldId id="281" r:id="rId15"/>
    <p:sldId id="303" r:id="rId16"/>
    <p:sldId id="305" r:id="rId17"/>
    <p:sldId id="271" r:id="rId18"/>
    <p:sldId id="282" r:id="rId19"/>
  </p:sldIdLst>
  <p:sldSz cx="9144000" cy="6858000" type="screen4x3"/>
  <p:notesSz cx="6858000" cy="9144000"/>
  <p:embeddedFontLst>
    <p:embeddedFont>
      <p:font typeface="Bebas Neue" panose="020B0606020202050201" pitchFamily="34" charset="7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ranklin Gothic" panose="020B0603020102020204" pitchFamily="34" charset="0"/>
      <p:regular r:id="rId26"/>
      <p:bold r:id="rId27"/>
      <p:italic r:id="rId28"/>
      <p:boldItalic r:id="rId29"/>
    </p:embeddedFont>
    <p:embeddedFont>
      <p:font typeface="Roboto Condensed" panose="02000000000000000000" pitchFamily="2" charset="0"/>
      <p:regular r:id="rId30"/>
      <p:bold r:id="rId31"/>
      <p:italic r:id="rId32"/>
      <p:boldItalic r:id="rId33"/>
    </p:embeddedFont>
    <p:embeddedFont>
      <p:font typeface="Roboto Mon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="" roundtripDataSignature="AMtx7mjiAymlnbwkCs5LxaD3CrDczqgvjA==" r:id="rId48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svaldo alfredo Rodriguez Vea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2"/>
    <p:restoredTop sz="72767"/>
  </p:normalViewPr>
  <p:slideViewPr>
    <p:cSldViewPr snapToGrid="0" snapToObjects="1">
      <p:cViewPr varScale="1">
        <p:scale>
          <a:sx n="104" d="100"/>
          <a:sy n="104" d="100"/>
        </p:scale>
        <p:origin x="2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447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57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1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4" userDrawn="1">
  <p:cSld name="OBJECT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BED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66000D04-C10D-E74D-BD69-F15BCBCB23CB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CFC8E6A0-23C5-B947-94E4-E744F76CE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7597FF83-28B2-D447-8C51-BAB390C7D7B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5" userDrawn="1">
  <p:cSld name="OBJECT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68D524C4-1F0A-4E44-A95B-72D8DB45E405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042199C9-DD4D-EB45-AFC1-D179EEED39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11BA7EF7-A1ED-2147-8386-4D991E939F0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0;p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42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2">
  <p:cSld name="TITLE_4">
    <p:bg>
      <p:bgPr>
        <a:solidFill>
          <a:schemeClr val="accen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24" name="Google Shape;24;p4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" name="Google Shape;25;p4" descr="Imagen que contiene persona, foto, hombre, mujer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r="1635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3">
  <p:cSld name="TITLE_1_1">
    <p:bg>
      <p:bgPr>
        <a:solidFill>
          <a:schemeClr val="accen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4">
  <p:cSld name="TITLE_2_1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5">
  <p:cSld name="TITLE_3_6">
    <p:bg>
      <p:bgPr>
        <a:solidFill>
          <a:schemeClr val="accent4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 userDrawn="1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10" name="Google Shape;84;p14">
            <a:extLst>
              <a:ext uri="{FF2B5EF4-FFF2-40B4-BE49-F238E27FC236}">
                <a16:creationId xmlns:a16="http://schemas.microsoft.com/office/drawing/2014/main" id="{4F836A24-6D51-4D40-AB79-0230302D1457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1" name="Google Shape;87;p14">
            <a:extLst>
              <a:ext uri="{FF2B5EF4-FFF2-40B4-BE49-F238E27FC236}">
                <a16:creationId xmlns:a16="http://schemas.microsoft.com/office/drawing/2014/main" id="{3BFC4BEF-06F5-F149-88A2-FDD96288DC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2" name="Google Shape;7;p1">
            <a:extLst>
              <a:ext uri="{FF2B5EF4-FFF2-40B4-BE49-F238E27FC236}">
                <a16:creationId xmlns:a16="http://schemas.microsoft.com/office/drawing/2014/main" id="{0D7DAA7F-11AA-0147-9DA0-85C0C21C9491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 userDrawn="1">
  <p:cSld name="OBJECT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BB89A5F1-01F7-AA47-B434-101A27DE7BC0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8DC17925-3C94-8F46-871B-B63E680B4A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3C188FE6-8EF7-F044-9027-21CDC308C75A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79" r:id="rId7"/>
    <p:sldLayoutId id="2147483661" r:id="rId8"/>
    <p:sldLayoutId id="2147483662" r:id="rId9"/>
    <p:sldLayoutId id="2147483663" r:id="rId10"/>
    <p:sldLayoutId id="2147483664" r:id="rId11"/>
    <p:sldLayoutId id="2147483678" r:id="rId12"/>
    <p:sldLayoutId id="21474836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DESARROLLO WEB</a:t>
            </a:r>
            <a:endParaRPr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6386512" y="5620875"/>
            <a:ext cx="2502087" cy="873900"/>
          </a:xfrm>
          <a:prstGeom prst="round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/>
              <a:t>PGY3121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DD31E7D-A99C-4393-82E8-571456CC6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El diseño UX trata de "diseñar" una nueva experiencia que contempla 3 aspectos:</a:t>
            </a:r>
          </a:p>
          <a:p>
            <a:r>
              <a:rPr lang="es-CL" b="1" dirty="0"/>
              <a:t>La usabilidad:</a:t>
            </a:r>
            <a:r>
              <a:rPr lang="es-CL" dirty="0"/>
              <a:t> es la funcionalidad misma, la que permite que un producto cumpla el objetivo para el que fue creado sin problemas.</a:t>
            </a:r>
          </a:p>
          <a:p>
            <a:r>
              <a:rPr lang="es-CL" b="1" dirty="0"/>
              <a:t>Accesibilidad:</a:t>
            </a:r>
            <a:r>
              <a:rPr lang="es-CL" dirty="0"/>
              <a:t> se refiere a qué tan fácil resulta para el usuario entender el producto.</a:t>
            </a:r>
          </a:p>
          <a:p>
            <a:r>
              <a:rPr lang="es-CL" b="1" dirty="0"/>
              <a:t>La Interacción:</a:t>
            </a:r>
            <a:r>
              <a:rPr lang="es-CL" dirty="0"/>
              <a:t> entre usuario y producto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D59EEAE-4D35-4DB9-B5A1-C3BA2C1F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DISEÑO UX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06110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DD31E7D-A99C-4393-82E8-571456CC6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El diseño UX llevado a un desarrollo web busca que la interacción entre las visitas y tu página sea lo más fluida posible, para que derive en la venta de tus servicios o productos.</a:t>
            </a:r>
          </a:p>
          <a:p>
            <a:endParaRPr lang="es-CL" dirty="0"/>
          </a:p>
          <a:p>
            <a:r>
              <a:rPr lang="es-CL" dirty="0"/>
              <a:t>Entre más satisfactoria sea la experiencia del cliente, mayor será la posibilidad que vuelva una y otra vez.</a:t>
            </a:r>
          </a:p>
          <a:p>
            <a:endParaRPr lang="es-CL" dirty="0"/>
          </a:p>
          <a:p>
            <a:r>
              <a:rPr lang="es-CL" dirty="0"/>
              <a:t>Por eso es ideal que las acciones en la página sea simple, sin menus complejos, botones excesivos o efectos visuales irrelevantes que solo produzcan en el usuario confusión.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D59EEAE-4D35-4DB9-B5A1-C3BA2C1F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DISEÑO UX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52299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04B9D05-1273-4F16-898F-96030C45C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="1" dirty="0"/>
          </a:p>
          <a:p>
            <a:r>
              <a:rPr lang="es-CL" b="1" dirty="0"/>
              <a:t>El UX </a:t>
            </a:r>
            <a:r>
              <a:rPr lang="es-CL" b="1" dirty="0" err="1"/>
              <a:t>Design</a:t>
            </a:r>
            <a:r>
              <a:rPr lang="es-CL" b="1" dirty="0"/>
              <a:t> como actividad abarca diferentes actividades:</a:t>
            </a:r>
            <a:endParaRPr lang="es-CL" dirty="0"/>
          </a:p>
          <a:p>
            <a:pPr lvl="1"/>
            <a:r>
              <a:rPr lang="es-CL" dirty="0"/>
              <a:t>La investigación del usuario</a:t>
            </a:r>
          </a:p>
          <a:p>
            <a:pPr lvl="1"/>
            <a:r>
              <a:rPr lang="es-CL" dirty="0"/>
              <a:t>Las pruebas de usabilidad</a:t>
            </a:r>
          </a:p>
          <a:p>
            <a:pPr lvl="1"/>
            <a:r>
              <a:rPr lang="es-CL" dirty="0"/>
              <a:t>Arquitectura de la información</a:t>
            </a:r>
          </a:p>
          <a:p>
            <a:pPr lvl="1"/>
            <a:r>
              <a:rPr lang="es-CL" dirty="0"/>
              <a:t>Diseño de la interacción</a:t>
            </a:r>
          </a:p>
          <a:p>
            <a:pPr lvl="1"/>
            <a:r>
              <a:rPr lang="es-CL" dirty="0"/>
              <a:t>Estrategia del contenido</a:t>
            </a:r>
          </a:p>
          <a:p>
            <a:pPr lvl="1"/>
            <a:r>
              <a:rPr lang="es-CL" dirty="0"/>
              <a:t>Diseño visual</a:t>
            </a:r>
          </a:p>
          <a:p>
            <a:pPr lvl="1"/>
            <a:r>
              <a:rPr lang="es-CL" dirty="0"/>
              <a:t>Recopilación de datos (análisis de indicadores)</a:t>
            </a:r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A34784E-16B8-45D3-BFC2-F02A76D5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DISEÑO UX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13335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DISEÑO DE LA PÁGINA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72879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Si bien </a:t>
            </a:r>
            <a:r>
              <a:rPr lang="es-ES_tradnl" dirty="0"/>
              <a:t>el objetivo de esta asignatura NO ES el enseñarte a diseñar una página, es necesario que en el proceso de desarrollo de tu proyecto, analices y pruebes distintas interfaces gráficas y experiencias de usuario.</a:t>
            </a: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_tradnl" dirty="0"/>
              <a:t>Una de las formas más simples es el prototipado.</a:t>
            </a:r>
          </a:p>
          <a:p>
            <a:endParaRPr lang="es-ES_tradnl" dirty="0"/>
          </a:p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En el caso de</a:t>
            </a:r>
            <a:r>
              <a:rPr lang="es-ES_tradnl" dirty="0"/>
              <a:t> la web existen muchos software que te permiten diseñar y probar las interfaces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DISEÑO DE LA PÁGINA.	</a:t>
            </a:r>
          </a:p>
        </p:txBody>
      </p:sp>
    </p:spTree>
    <p:extLst>
      <p:ext uri="{BB962C8B-B14F-4D97-AF65-F5344CB8AC3E}">
        <p14:creationId xmlns:p14="http://schemas.microsoft.com/office/powerpoint/2010/main" val="183291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8623F7F-A77A-4578-9AD2-B55C53874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/>
              <a:t>Existen dos conceptos básicos que debemos tener en cuenta para realizar esta etapa, ellos son </a:t>
            </a:r>
            <a:r>
              <a:rPr lang="es-ES" dirty="0" err="1"/>
              <a:t>Wireframe</a:t>
            </a:r>
            <a:r>
              <a:rPr lang="es-ES" dirty="0"/>
              <a:t> y Mockup.</a:t>
            </a:r>
          </a:p>
          <a:p>
            <a:r>
              <a:rPr lang="es-CL" dirty="0"/>
              <a:t>Un wireframe es la primera representación de un diseño. </a:t>
            </a:r>
          </a:p>
          <a:p>
            <a:r>
              <a:rPr lang="es-CL" dirty="0"/>
              <a:t>Los wireframes básicamente tienen dos objetivos:</a:t>
            </a:r>
          </a:p>
          <a:p>
            <a:pPr lvl="1"/>
            <a:r>
              <a:rPr lang="es-CL" dirty="0"/>
              <a:t>Mostrar el tipo de contenido que conforma el diseño del sitio.</a:t>
            </a:r>
          </a:p>
          <a:p>
            <a:pPr lvl="1"/>
            <a:r>
              <a:rPr lang="es-CL" dirty="0"/>
              <a:t>Mostrar dónde se ubica ese contenido</a:t>
            </a:r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221CCE5-A77F-4C8A-AF70-56F7F6CA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DISEÑO DE LA PÁGINA.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B800FC-6990-E04B-87A9-C3163728D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030" y="4018129"/>
            <a:ext cx="1953569" cy="253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87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A8773ED-89AB-4622-855D-FC3660BFD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Un mockup es una representación visual y estática de un diseño. </a:t>
            </a:r>
          </a:p>
          <a:p>
            <a:r>
              <a:rPr lang="es-CL" dirty="0"/>
              <a:t>Los mockups se utilizan para que los miembros de equipo tengan una idea más clara de cómo lucirá el sitio web. </a:t>
            </a:r>
          </a:p>
          <a:p>
            <a:r>
              <a:rPr lang="es-CL" dirty="0"/>
              <a:t>Es una idea exacta de cómo se verá al sitio web una vez que se pase a la siguiente fase.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20F8288-4FCE-45A5-BF72-B000BF19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DISEÑO DE LA PÁGINA.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1DDFD33-AB32-B142-8C4B-AD45DF98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819" y="3600500"/>
            <a:ext cx="1256648" cy="247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12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ACTIVIDADES</a:t>
            </a:r>
          </a:p>
        </p:txBody>
      </p:sp>
    </p:spTree>
    <p:extLst>
      <p:ext uri="{BB962C8B-B14F-4D97-AF65-F5344CB8AC3E}">
        <p14:creationId xmlns:p14="http://schemas.microsoft.com/office/powerpoint/2010/main" val="1780206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Revisa el AVA y encontrarás 3 definiciones de proyectos para realizar durante el semestre con tu equipo de trabajo.</a:t>
            </a:r>
          </a:p>
          <a:p>
            <a:pPr marL="50800" indent="0">
              <a:buNone/>
            </a:pPr>
            <a:endParaRPr lang="es-ES_tradnl" dirty="0"/>
          </a:p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Luego, realicen la guía de trabajo asociada.</a:t>
            </a: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ACTIVIDADES</a:t>
            </a:r>
          </a:p>
        </p:txBody>
      </p:sp>
    </p:spTree>
    <p:extLst>
      <p:ext uri="{BB962C8B-B14F-4D97-AF65-F5344CB8AC3E}">
        <p14:creationId xmlns:p14="http://schemas.microsoft.com/office/powerpoint/2010/main" val="158166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223219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DISEÑO Y CONSTRUCCIÓN </a:t>
            </a:r>
            <a:r>
              <a:rPr lang="en-US"/>
              <a:t>DE PÁGINAS </a:t>
            </a:r>
            <a:r>
              <a:rPr lang="en-US" dirty="0"/>
              <a:t>WEB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EN ESTA SESIÓN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Diseño U</a:t>
            </a:r>
            <a:r>
              <a:rPr lang="es-ES_tradnl" dirty="0"/>
              <a:t>I</a:t>
            </a:r>
          </a:p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Diseño UX</a:t>
            </a:r>
          </a:p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Diseño de la página.</a:t>
            </a:r>
          </a:p>
          <a:p>
            <a:r>
              <a:rPr lang="es-ES_tradnl" dirty="0"/>
              <a:t>Actividades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654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DISEÑO UI </a:t>
            </a:r>
            <a:br>
              <a:rPr lang="es-ES_tradnl" dirty="0"/>
            </a:br>
            <a:r>
              <a:rPr lang="es-ES_tradnl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67984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El diseño de interfaces (UI) de usuario o Diseño UI en palabras simples es la vista que permite a un usuario interactuar con el sistema.</a:t>
            </a:r>
          </a:p>
          <a:p>
            <a:pPr marL="50800" indent="0">
              <a:buNone/>
            </a:pPr>
            <a:endParaRPr lang="es-ES_tradnl" dirty="0"/>
          </a:p>
          <a:p>
            <a:r>
              <a:rPr lang="es-ES_tradnl" dirty="0"/>
              <a:t>Es decir, es </a:t>
            </a:r>
            <a:r>
              <a:rPr lang="es-CL" dirty="0"/>
              <a:t>el resultado de definir la forma, función, utilidad, ergonomía, imagen de marca y otros aspectos que afectan a la apariencia externa de las interfaces de usuario en sistemas de todo tipo.  </a:t>
            </a:r>
          </a:p>
          <a:p>
            <a:endParaRPr lang="es-CL" dirty="0"/>
          </a:p>
          <a:p>
            <a:r>
              <a:rPr lang="es-CL" dirty="0"/>
              <a:t>Una buena UI permite que el usuario tenga una buena experiencia con nuestra aplicación </a:t>
            </a:r>
          </a:p>
          <a:p>
            <a:pPr marL="50800" indent="0">
              <a:buNone/>
            </a:pPr>
            <a:endParaRPr lang="es-CL" dirty="0"/>
          </a:p>
          <a:p>
            <a:pPr marL="50800" indent="0">
              <a:buNone/>
            </a:pP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DISEÑO UI</a:t>
            </a:r>
          </a:p>
        </p:txBody>
      </p:sp>
    </p:spTree>
    <p:extLst>
      <p:ext uri="{BB962C8B-B14F-4D97-AF65-F5344CB8AC3E}">
        <p14:creationId xmlns:p14="http://schemas.microsoft.com/office/powerpoint/2010/main" val="382812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7D2EBAF-CDF9-4BF6-983D-7344F6D62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Un buen diseño de la interfaz de usuario permite que el usuario realice mejor sus tareas sin que su atención se vaya a la forma.</a:t>
            </a:r>
          </a:p>
          <a:p>
            <a:endParaRPr lang="es-CL" dirty="0"/>
          </a:p>
          <a:p>
            <a:r>
              <a:rPr lang="es-CL" dirty="0"/>
              <a:t>El diseño y la tipografía se combinan para ofrecer usabilidad, mejorando la apariencia estética del diseño; la estética del diseño puede mejorar o dificultar la capacidad de los usuarios para utilizar las funciones de la interfaz.</a:t>
            </a:r>
          </a:p>
          <a:p>
            <a:endParaRPr lang="es-CL" dirty="0"/>
          </a:p>
          <a:p>
            <a:r>
              <a:rPr lang="es-CL" dirty="0"/>
              <a:t>El proceso de diseño de UI debe balancear el sistema para que no sólo sea operativo, sino también usable y adaptable.</a:t>
            </a:r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DAA2940-3024-4999-8B5A-BBFBBEDF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DISEÑO UI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31883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4810226-002B-48C1-8A5A-78760234F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El diseño de UI es un proceso multidisciplinar que involucra al diseño gráfico, diseño industrial, diseño web, diseño de software, etc.</a:t>
            </a:r>
          </a:p>
          <a:p>
            <a:endParaRPr lang="es-CL" dirty="0"/>
          </a:p>
          <a:p>
            <a:r>
              <a:rPr lang="es-CL" dirty="0"/>
              <a:t>Las áreas de diseño industrial/gráfico aportan con gráficos, simbología y diagramas para hacer que el usuario entienda y aprenda lo más rápido posible sin afectar el funcionamiento técnico.</a:t>
            </a:r>
            <a:endParaRPr lang="es-ES_tradnl" dirty="0"/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3EC8B7C-13C7-4B78-B466-B604193E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DISEÑO UI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1307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DISEÑO UX</a:t>
            </a:r>
            <a:br>
              <a:rPr lang="es-ES_tradnl" dirty="0"/>
            </a:br>
            <a:r>
              <a:rPr lang="es-ES_tradnl" dirty="0"/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3726567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UX Design (User Experience Design) o “Diseño de Experiencia de Usuario” es una filosofía de diseño que tiene por objetivo la creación de productos que resuelvan necesidades concretas de sus usuarios finales.</a:t>
            </a:r>
          </a:p>
          <a:p>
            <a:endParaRPr lang="es-C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CL" dirty="0"/>
              <a:t>UX  lo podriamos definir como aquello que un usuario percibe al interactuar con un producto o servicio, es decir, si se siente encantado o feliz cuando usa la aplicación </a:t>
            </a:r>
          </a:p>
          <a:p>
            <a:endParaRPr lang="es-C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CL" dirty="0">
                <a:latin typeface="Calibri" panose="020F0502020204030204" pitchFamily="34" charset="0"/>
                <a:cs typeface="Calibri" panose="020F0502020204030204" pitchFamily="34" charset="0"/>
              </a:rPr>
              <a:t>Una buena interface de usuario (UI) ayudará a que la experiencia del usuario (UX) sea buena, en rigor UX no agrega más funcionalidades si no lo que percibe es empatizar con el usuario. 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DISEÑO UX</a:t>
            </a:r>
          </a:p>
        </p:txBody>
      </p:sp>
    </p:spTree>
    <p:extLst>
      <p:ext uri="{BB962C8B-B14F-4D97-AF65-F5344CB8AC3E}">
        <p14:creationId xmlns:p14="http://schemas.microsoft.com/office/powerpoint/2010/main" val="23761676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</TotalTime>
  <Words>798</Words>
  <Application>Microsoft Macintosh PowerPoint</Application>
  <PresentationFormat>Presentación en pantalla (4:3)</PresentationFormat>
  <Paragraphs>77</Paragraphs>
  <Slides>18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Bebas Neue</vt:lpstr>
      <vt:lpstr>Roboto</vt:lpstr>
      <vt:lpstr>Calibri</vt:lpstr>
      <vt:lpstr>Roboto Mono</vt:lpstr>
      <vt:lpstr>Arial</vt:lpstr>
      <vt:lpstr>Roboto Condensed</vt:lpstr>
      <vt:lpstr>Franklin Gothic</vt:lpstr>
      <vt:lpstr>Tema de Office</vt:lpstr>
      <vt:lpstr>DESARROLLO WEB</vt:lpstr>
      <vt:lpstr>DISEÑO Y CONSTRUCCIÓN DE PÁGINAS WEB</vt:lpstr>
      <vt:lpstr>EN ESTA SESIÓN</vt:lpstr>
      <vt:lpstr>DISEÑO UI  USER INTERFACE</vt:lpstr>
      <vt:lpstr>DISEÑO UI</vt:lpstr>
      <vt:lpstr>DISEÑO UI</vt:lpstr>
      <vt:lpstr>DISEÑO UI</vt:lpstr>
      <vt:lpstr>DISEÑO UX USER EXPERIENCE</vt:lpstr>
      <vt:lpstr>DISEÑO UX</vt:lpstr>
      <vt:lpstr>DISEÑO UX</vt:lpstr>
      <vt:lpstr>DISEÑO UX</vt:lpstr>
      <vt:lpstr>DISEÑO UX</vt:lpstr>
      <vt:lpstr>DISEÑO DE LA PÁGINA</vt:lpstr>
      <vt:lpstr>DISEÑO DE LA PÁGINA. </vt:lpstr>
      <vt:lpstr>DISEÑO DE LA PÁGINA.</vt:lpstr>
      <vt:lpstr>DISEÑO DE LA PÁGINA.</vt:lpstr>
      <vt:lpstr>ACTIVIDADES</vt:lpstr>
      <vt:lpstr>ACTIVIDADES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cp:lastModifiedBy>Sandra Olea</cp:lastModifiedBy>
  <cp:revision>52</cp:revision>
  <dcterms:modified xsi:type="dcterms:W3CDTF">2020-06-15T03:03:17Z</dcterms:modified>
</cp:coreProperties>
</file>